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6" r:id="rId3"/>
    <p:sldId id="260" r:id="rId4"/>
    <p:sldId id="268" r:id="rId5"/>
    <p:sldId id="263" r:id="rId6"/>
    <p:sldId id="264" r:id="rId7"/>
    <p:sldId id="267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A3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0" autoAdjust="0"/>
    <p:restoredTop sz="94400" autoAdjust="0"/>
  </p:normalViewPr>
  <p:slideViewPr>
    <p:cSldViewPr>
      <p:cViewPr varScale="1">
        <p:scale>
          <a:sx n="70" d="100"/>
          <a:sy n="70" d="100"/>
        </p:scale>
        <p:origin x="-10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информационная</c:v>
                </c:pt>
                <c:pt idx="1">
                  <c:v>коммуникативная</c:v>
                </c:pt>
                <c:pt idx="2">
                  <c:v>социальная</c:v>
                </c:pt>
                <c:pt idx="3">
                  <c:v>предметная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0.47000000000000008</c:v>
                </c:pt>
                <c:pt idx="1">
                  <c:v>0.64000000000000101</c:v>
                </c:pt>
                <c:pt idx="2">
                  <c:v>0.35000000000000031</c:v>
                </c:pt>
                <c:pt idx="3">
                  <c:v>0.59000000000000019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информационная</c:v>
                </c:pt>
                <c:pt idx="1">
                  <c:v>коммуникативная</c:v>
                </c:pt>
                <c:pt idx="2">
                  <c:v>социальная</c:v>
                </c:pt>
                <c:pt idx="3">
                  <c:v>предметная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0.59000000000000019</c:v>
                </c:pt>
                <c:pt idx="1">
                  <c:v>0.77000000000000091</c:v>
                </c:pt>
                <c:pt idx="2">
                  <c:v>0.47000000000000008</c:v>
                </c:pt>
                <c:pt idx="3">
                  <c:v>0.64000000000000101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информационная</c:v>
                </c:pt>
                <c:pt idx="1">
                  <c:v>коммуникативная</c:v>
                </c:pt>
                <c:pt idx="2">
                  <c:v>социальная</c:v>
                </c:pt>
                <c:pt idx="3">
                  <c:v>предметная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0.77000000000000091</c:v>
                </c:pt>
                <c:pt idx="1">
                  <c:v>0.84000000000000064</c:v>
                </c:pt>
                <c:pt idx="2">
                  <c:v>0.64000000000000101</c:v>
                </c:pt>
                <c:pt idx="3">
                  <c:v>0.77000000000000091</c:v>
                </c:pt>
              </c:numCache>
            </c:numRef>
          </c:val>
        </c:ser>
        <c:dLbls>
          <c:showVal val="1"/>
        </c:dLbls>
        <c:overlap val="-25"/>
        <c:axId val="73937664"/>
        <c:axId val="73939200"/>
      </c:barChart>
      <c:catAx>
        <c:axId val="73937664"/>
        <c:scaling>
          <c:orientation val="minMax"/>
        </c:scaling>
        <c:axPos val="b"/>
        <c:majorTickMark val="none"/>
        <c:tickLblPos val="nextTo"/>
        <c:crossAx val="73939200"/>
        <c:crosses val="autoZero"/>
        <c:auto val="1"/>
        <c:lblAlgn val="ctr"/>
        <c:lblOffset val="100"/>
      </c:catAx>
      <c:valAx>
        <c:axId val="7393920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7393766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/>
              <a:t>Количество </a:t>
            </a:r>
            <a:r>
              <a:rPr lang="ru-RU" sz="1800" dirty="0"/>
              <a:t>исследовательских работ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исследовательских работ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shape val="box"/>
        <c:axId val="90894336"/>
        <c:axId val="90895872"/>
        <c:axId val="0"/>
      </c:bar3DChart>
      <c:catAx>
        <c:axId val="90894336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895872"/>
        <c:crosses val="autoZero"/>
        <c:auto val="1"/>
        <c:lblAlgn val="ctr"/>
        <c:lblOffset val="100"/>
      </c:catAx>
      <c:valAx>
        <c:axId val="908958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8943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2406249321434004E-2"/>
          <c:y val="2.9305708536652902E-2"/>
          <c:w val="0.65175680737411279"/>
          <c:h val="0.946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Школьная защита Научного общества учащихся</c:v>
                </c:pt>
                <c:pt idx="1">
                  <c:v>Муниципальная научно-практическая конференция</c:v>
                </c:pt>
                <c:pt idx="2">
                  <c:v>Всероссийская конференция (Непецино)</c:v>
                </c:pt>
                <c:pt idx="3">
                  <c:v>Всероссийская конференция (Обнинск)</c:v>
                </c:pt>
                <c:pt idx="4">
                  <c:v>Муниципальная краеведческая конференция</c:v>
                </c:pt>
                <c:pt idx="5">
                  <c:v>Региональная краеведческая конференция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2008-2009</c:v>
                </c:pt>
              </c:strCache>
            </c:strRef>
          </c:tx>
          <c:dLbls>
            <c:dLbl>
              <c:idx val="0"/>
              <c:layout>
                <c:manualLayout>
                  <c:x val="-3.806917919252556E-3"/>
                  <c:y val="0.17133016966368814"/>
                </c:manualLayout>
              </c:layout>
              <c:showVal val="1"/>
            </c:dLbl>
            <c:dLbl>
              <c:idx val="1"/>
              <c:layout>
                <c:manualLayout>
                  <c:x val="-3.8069179192525742E-3"/>
                  <c:y val="0.18140841493802279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0.63000000000000012</c:v>
                </c:pt>
                <c:pt idx="1">
                  <c:v>0.78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2009-2010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3101718856634983"/>
                </c:manualLayout>
              </c:layout>
              <c:showVal val="1"/>
            </c:dLbl>
            <c:dLbl>
              <c:idx val="1"/>
              <c:layout>
                <c:manualLayout>
                  <c:x val="-7.6138358385051466E-3"/>
                  <c:y val="0.1360563112035170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0.65000000000000013</c:v>
                </c:pt>
                <c:pt idx="1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2010-2011</c:v>
                </c:pt>
              </c:strCache>
            </c:strRef>
          </c:tx>
          <c:dLbls>
            <c:dLbl>
              <c:idx val="0"/>
              <c:layout>
                <c:manualLayout>
                  <c:x val="7.6138358385051466E-3"/>
                  <c:y val="0.10078245274334593"/>
                </c:manualLayout>
              </c:layout>
              <c:showVal val="1"/>
            </c:dLbl>
            <c:dLbl>
              <c:idx val="1"/>
              <c:layout>
                <c:manualLayout>
                  <c:x val="7.6138358385051466E-3"/>
                  <c:y val="0.10582157538051329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Литература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0.72000000000000008</c:v>
                </c:pt>
                <c:pt idx="1">
                  <c:v>0.83000000000000007</c:v>
                </c:pt>
              </c:numCache>
            </c:numRef>
          </c:val>
        </c:ser>
        <c:axId val="91069824"/>
        <c:axId val="91088000"/>
      </c:barChart>
      <c:catAx>
        <c:axId val="91069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088000"/>
        <c:crosses val="autoZero"/>
        <c:auto val="1"/>
        <c:lblAlgn val="ctr"/>
        <c:lblOffset val="100"/>
      </c:catAx>
      <c:valAx>
        <c:axId val="91088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0698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2599B8-8202-4222-8885-B953FF9FF96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327B76-E71A-4247-B79C-3EC0F2FCA1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8D83F-91BB-4057-81C5-CC5568853032}" type="slidenum">
              <a:rPr lang="ru-RU"/>
              <a:pPr/>
              <a:t>1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64769-6D5F-433C-B653-E109E182E1D5}" type="slidenum">
              <a:rPr lang="ru-RU"/>
              <a:pPr/>
              <a:t>2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EEF1F-CBEE-473B-9581-75E32C395342}" type="slidenum">
              <a:rPr lang="ru-RU"/>
              <a:pPr/>
              <a:t>3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0C7DB-8BAB-43A3-90DE-C582F3F2474B}" type="slidenum">
              <a:rPr lang="ru-RU"/>
              <a:pPr/>
              <a:t>4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BD572-6FF2-42DC-BD19-3DCD45748C6B}" type="slidenum">
              <a:rPr lang="ru-RU"/>
              <a:pPr/>
              <a:t>5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0C7DB-8BAB-43A3-90DE-C582F3F2474B}" type="slidenum">
              <a:rPr lang="ru-RU"/>
              <a:pPr/>
              <a:t>6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57AD3-0923-4C52-9606-D23D013B541F}" type="slidenum">
              <a:rPr lang="ru-RU"/>
              <a:pPr/>
              <a:t>7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09600" y="2667000"/>
            <a:ext cx="7772400" cy="9906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C668F2-8853-4348-9348-9718EF7DE7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123D9-7A40-4163-8D60-095964CDC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97C7E-708A-4D2D-B41E-90A69E7535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9B0E40C-6FA3-45E7-8278-2E4A76BE2C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BEAEA-87C0-465B-815B-BE99FA1E8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46F2-81E5-42C9-B391-B17E12F7E0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2A35D-915D-40CF-8EB3-EFA3DB4C9E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D188-1D38-4B65-8B0E-8F0EB29F2F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0020C-477A-453C-A7C0-0F901EC14B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5EA1E-5AAD-490E-9650-3B6E33159C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608B2-0D6F-43AB-9DDC-3A49E87054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168BF-5A88-470E-9447-3913F83A9B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0CBE04-267B-48F1-93D1-9C3F7E025D21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chart" Target="../charts/chart3.xml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chart" Target="../charts/chart4.xm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2952328" cy="40324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188640"/>
            <a:ext cx="7772400" cy="9906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Публичная презентация результатов педагогической деятельности  и </a:t>
            </a:r>
            <a:r>
              <a:rPr lang="ru-RU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инновационной </a:t>
            </a:r>
            <a:r>
              <a:rPr lang="ru-RU" sz="2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работы по теме: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«Применение современных образовательных</a:t>
            </a:r>
            <a:r>
              <a:rPr lang="en-US" sz="2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технологий в организации  учебной  и внеурочной деятельности  учащихся»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2708920"/>
            <a:ext cx="53285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учителя  русского языка и литературы </a:t>
            </a:r>
          </a:p>
          <a:p>
            <a:pPr algn="ctr">
              <a:defRPr/>
            </a:pP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Аннинская СОШ №3 с УИОП </a:t>
            </a:r>
          </a:p>
          <a:p>
            <a:pPr algn="ctr">
              <a:defRPr/>
            </a:pP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Коркуновой </a:t>
            </a:r>
          </a:p>
          <a:p>
            <a:pPr algn="ctr">
              <a:defRPr/>
            </a:pP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Галины 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Викторовны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высшая 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квалификационная категория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стаж работы – 21 </a:t>
            </a: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награждена  знаком отличия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«Победа любит старание»,</a:t>
            </a:r>
            <a:r>
              <a:rPr lang="en-US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нагрудным знаком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«Почётный работник общего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Российской Федерации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60" name="Group 36"/>
          <p:cNvGrpSpPr>
            <a:grpSpLocks/>
          </p:cNvGrpSpPr>
          <p:nvPr/>
        </p:nvGrpSpPr>
        <p:grpSpPr bwMode="auto">
          <a:xfrm>
            <a:off x="0" y="4509120"/>
            <a:ext cx="2339752" cy="2348880"/>
            <a:chOff x="2200" y="1570"/>
            <a:chExt cx="1496" cy="1496"/>
          </a:xfrm>
        </p:grpSpPr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69804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54118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2968" cy="7921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педагогической деятельности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gray">
          <a:xfrm>
            <a:off x="1463675" y="2327275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4427984" y="4509120"/>
            <a:ext cx="2376264" cy="2348880"/>
            <a:chOff x="2200" y="1570"/>
            <a:chExt cx="1496" cy="1496"/>
          </a:xfrm>
        </p:grpSpPr>
        <p:sp>
          <p:nvSpPr>
            <p:cNvPr id="26631" name="Oval 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6660232" y="4509120"/>
            <a:ext cx="2483768" cy="2348880"/>
            <a:chOff x="2200" y="1570"/>
            <a:chExt cx="1496" cy="1496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6648" name="Group 24"/>
          <p:cNvGrpSpPr>
            <a:grpSpLocks/>
          </p:cNvGrpSpPr>
          <p:nvPr/>
        </p:nvGrpSpPr>
        <p:grpSpPr bwMode="auto">
          <a:xfrm>
            <a:off x="2267744" y="4509120"/>
            <a:ext cx="2304256" cy="2348880"/>
            <a:chOff x="2200" y="1570"/>
            <a:chExt cx="1496" cy="1496"/>
          </a:xfrm>
        </p:grpSpPr>
        <p:sp>
          <p:nvSpPr>
            <p:cNvPr id="26649" name="Oval 2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50" name="Oval 2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1259632" y="1124744"/>
            <a:ext cx="6480720" cy="115212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 smtClean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</a:t>
            </a: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конкурентоспособной личности,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которая сможет реализовать свои знания,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умения и навыки в современном мире </a:t>
            </a:r>
          </a:p>
          <a:p>
            <a:pPr algn="ctr"/>
            <a:endParaRPr lang="ru-RU" sz="2400" b="1" dirty="0"/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gray">
          <a:xfrm>
            <a:off x="251520" y="4941168"/>
            <a:ext cx="20162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программ углублённого изучения русского языка и литературы</a:t>
            </a: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gray">
          <a:xfrm>
            <a:off x="2267744" y="5013176"/>
            <a:ext cx="22322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секций языкознания и литературоведения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Научного общества учащихся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gray">
          <a:xfrm>
            <a:off x="4644008" y="5085184"/>
            <a:ext cx="20162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Руководство редколлегией школьной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газеты «Школьный калейдоскоп»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ectangle 32"/>
          <p:cNvSpPr>
            <a:spLocks noChangeArrowheads="1"/>
          </p:cNvSpPr>
          <p:nvPr/>
        </p:nvSpPr>
        <p:spPr bwMode="gray">
          <a:xfrm>
            <a:off x="6876256" y="5013176"/>
            <a:ext cx="20162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внеурочной деятельности обучающихся по предмету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технологии, используемые в работе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179512" y="1196752"/>
            <a:ext cx="6408712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1</a:t>
            </a:r>
            <a:r>
              <a:rPr lang="ru-RU" sz="2400" b="1" dirty="0"/>
              <a:t>. </a:t>
            </a:r>
            <a:r>
              <a:rPr lang="ru-RU" sz="2400" b="1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Развития «критического мышления»</a:t>
            </a:r>
            <a:endParaRPr lang="ru-RU" sz="2400" b="1" cap="none" spc="50" dirty="0" smtClean="0">
              <a:ln w="11430">
                <a:solidFill>
                  <a:sysClr val="windowText" lastClr="000000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400" dirty="0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gray">
          <a:xfrm>
            <a:off x="1979712" y="1700808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2</a:t>
            </a:r>
            <a:r>
              <a:rPr lang="ru-RU" sz="2400" b="1" dirty="0"/>
              <a:t>. </a:t>
            </a:r>
            <a:r>
              <a:rPr lang="ru-RU" sz="2400" b="1" cap="none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Личностно-ориентированная</a:t>
            </a:r>
          </a:p>
          <a:p>
            <a:endParaRPr lang="ru-RU" sz="2400" dirty="0"/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gray">
          <a:xfrm>
            <a:off x="3491880" y="2204864"/>
            <a:ext cx="5410200" cy="457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3</a:t>
            </a:r>
            <a:r>
              <a:rPr lang="ru-RU" sz="2400" b="1" dirty="0"/>
              <a:t>. </a:t>
            </a:r>
            <a:r>
              <a:rPr lang="ru-RU" sz="2400" b="1" cap="none" spc="50" dirty="0" smtClean="0">
                <a:ln w="11430">
                  <a:solidFill>
                    <a:sysClr val="windowText" lastClr="0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Информационная</a:t>
            </a:r>
          </a:p>
          <a:p>
            <a:endParaRPr lang="ru-RU" sz="2400" dirty="0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gray">
          <a:xfrm>
            <a:off x="395536" y="2924944"/>
            <a:ext cx="8568952" cy="864096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Их сочетание и системное применение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позволяют формировать  следующие компетенции: </a:t>
            </a: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3929066"/>
          <a:ext cx="8392446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 r="5179"/>
          <a:stretch>
            <a:fillRect/>
          </a:stretch>
        </p:blipFill>
        <p:spPr bwMode="auto">
          <a:xfrm>
            <a:off x="3563888" y="2492896"/>
            <a:ext cx="1169457" cy="1697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13" descr="img0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8450" y="908720"/>
            <a:ext cx="1225550" cy="1740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img0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196752"/>
            <a:ext cx="123825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332656"/>
            <a:ext cx="8001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cs typeface="Arial" pitchFamily="34" charset="0"/>
              </a:rPr>
              <a:t>Научное общество учащихся </a:t>
            </a:r>
            <a:endParaRPr lang="ru-RU" sz="36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9512" y="1196752"/>
          <a:ext cx="4643438" cy="296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499992" y="3689648"/>
          <a:ext cx="46440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2040" y="33569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исследовательских работ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4" descr="C:\Documents and Settings\Галина\Мои документы\Мои рисунки\Изображение\Изображение 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1052736"/>
            <a:ext cx="1240753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 b="3458"/>
          <a:stretch>
            <a:fillRect/>
          </a:stretch>
        </p:blipFill>
        <p:spPr bwMode="auto">
          <a:xfrm>
            <a:off x="179512" y="4077072"/>
            <a:ext cx="1935162" cy="1357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9" descr="Изображение 00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412776"/>
            <a:ext cx="1219200" cy="1766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img07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293096"/>
            <a:ext cx="1714512" cy="1195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2" cstate="print"/>
          <a:srcRect b="4347"/>
          <a:stretch>
            <a:fillRect/>
          </a:stretch>
        </p:blipFill>
        <p:spPr bwMode="auto">
          <a:xfrm>
            <a:off x="827584" y="5013176"/>
            <a:ext cx="1776412" cy="123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6" descr="img07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5445224"/>
            <a:ext cx="1643063" cy="114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img074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5856" y="5680146"/>
            <a:ext cx="1676400" cy="1177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5" cstate="print"/>
          <a:srcRect r="5000"/>
          <a:stretch>
            <a:fillRect/>
          </a:stretch>
        </p:blipFill>
        <p:spPr bwMode="auto">
          <a:xfrm>
            <a:off x="7020272" y="1052736"/>
            <a:ext cx="1231900" cy="1785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0" descr="Изображение 017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106146"/>
            <a:ext cx="1259632" cy="1751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7" cstate="print"/>
          <a:srcRect r="3650"/>
          <a:stretch>
            <a:fillRect/>
          </a:stretch>
        </p:blipFill>
        <p:spPr bwMode="auto">
          <a:xfrm>
            <a:off x="3203848" y="3933056"/>
            <a:ext cx="1257206" cy="1796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251520" y="2492896"/>
            <a:ext cx="2736304" cy="381642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1403648" y="1196752"/>
            <a:ext cx="6096000" cy="990600"/>
            <a:chOff x="624" y="1152"/>
            <a:chExt cx="4080" cy="720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9467" name="Group 11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19468" name="Oval 1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9" name="Rectangle 1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0" name="Oval 1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1" name="Oval 1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472" name="Rectangle 16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9473" name="Group 17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5" name="Rectangle 19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478" name="Rectangle 22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grpSp>
          <p:nvGrpSpPr>
            <p:cNvPr id="19479" name="Group 23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19480" name="Oval 24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1" name="Rectangle 25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2" name="Oval 26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3" name="Oval 27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484" name="Rectangle 28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323527" y="2780928"/>
            <a:ext cx="25202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380 учеников школы в возрасте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15 лет выполнили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отражающие жизнь местного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сообщества</a:t>
            </a: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6156176" y="2564904"/>
            <a:ext cx="2736304" cy="381642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Rectangle 4"/>
          <p:cNvSpPr txBox="1">
            <a:spLocks noChangeArrowheads="1"/>
          </p:cNvSpPr>
          <p:nvPr/>
        </p:nvSpPr>
        <p:spPr bwMode="auto">
          <a:xfrm>
            <a:off x="539552" y="188640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Реализация международного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проекта «Учимся с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Intel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" name="Picture 2" descr="D:\Voroneg\film\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7" y="5157192"/>
            <a:ext cx="1080119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2" descr="C:\Documents and Settings\Галина\Мои документы\Мои рисунки\Изображение\Изображение 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92896"/>
            <a:ext cx="1800200" cy="2471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43" name="Picture 2" descr="C:\Documents and Settings\Галина\Мои документы\Мои рисунки\Изображение\Изображение 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764328"/>
            <a:ext cx="2160240" cy="1572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44" name="Прямоугольник 43"/>
          <p:cNvSpPr/>
          <p:nvPr/>
        </p:nvSpPr>
        <p:spPr>
          <a:xfrm>
            <a:off x="6228184" y="2780928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Учащимися создано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Проектов-победителей конкурсов «Учимся с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- 4</a:t>
            </a:r>
          </a:p>
        </p:txBody>
      </p:sp>
      <p:pic>
        <p:nvPicPr>
          <p:cNvPr id="45" name="Picture 2" descr="D:\Пушкин\презентация 7.05.07\рабочий стол 008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6660232" y="4797152"/>
            <a:ext cx="1728192" cy="1500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5" name="Rectangle 51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792162"/>
          </a:xfrm>
        </p:spPr>
        <p:txBody>
          <a:bodyPr/>
          <a:lstStyle/>
          <a:p>
            <a:pPr lvl="0">
              <a:defRPr/>
            </a:pPr>
            <a:r>
              <a:rPr lang="ru-RU" sz="3600" b="1" kern="1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Результаты </a:t>
            </a:r>
            <a:br>
              <a:rPr lang="ru-RU" sz="3600" b="1" kern="1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3600" b="1" kern="12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педагогической деятельности</a:t>
            </a:r>
          </a:p>
        </p:txBody>
      </p:sp>
      <p:graphicFrame>
        <p:nvGraphicFramePr>
          <p:cNvPr id="67" name="Диаграмма 66"/>
          <p:cNvGraphicFramePr/>
          <p:nvPr/>
        </p:nvGraphicFramePr>
        <p:xfrm>
          <a:off x="0" y="1700808"/>
          <a:ext cx="4211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467544" y="13407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СОУ по предмету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4139952" y="1844824"/>
            <a:ext cx="4050403" cy="3382369"/>
            <a:chOff x="914400" y="3475631"/>
            <a:chExt cx="4050403" cy="3382369"/>
          </a:xfrm>
        </p:grpSpPr>
        <p:sp>
          <p:nvSpPr>
            <p:cNvPr id="90" name="Блок-схема: альтернативный процесс 89"/>
            <p:cNvSpPr/>
            <p:nvPr/>
          </p:nvSpPr>
          <p:spPr>
            <a:xfrm>
              <a:off x="2138570" y="3475631"/>
              <a:ext cx="2039513" cy="340519"/>
            </a:xfrm>
            <a:prstGeom prst="flowChartAlternateProcess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solidFill>
                    <a:srgbClr val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Золотые медалисты</a:t>
              </a:r>
            </a:p>
          </p:txBody>
        </p:sp>
        <p:sp>
          <p:nvSpPr>
            <p:cNvPr id="91" name="Блок-схема: альтернативный процесс 90"/>
            <p:cNvSpPr/>
            <p:nvPr/>
          </p:nvSpPr>
          <p:spPr>
            <a:xfrm>
              <a:off x="2514600" y="4267200"/>
              <a:ext cx="1279756" cy="340519"/>
            </a:xfrm>
            <a:prstGeom prst="flowChartAlternateProcess">
              <a:avLst/>
            </a:prstGeom>
            <a:solidFill>
              <a:srgbClr val="FFFF00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50" dirty="0" err="1" smtClean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Пирко</a:t>
              </a:r>
              <a:r>
                <a:rPr lang="ru-RU" sz="1400" b="1" spc="50" dirty="0" smtClean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Глеб</a:t>
              </a:r>
              <a:endParaRPr lang="ru-RU" sz="16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1916207" y="4919340"/>
              <a:ext cx="2387686" cy="340519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ln w="11430"/>
                  <a:solidFill>
                    <a:srgbClr val="0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Серебряные медалисты</a:t>
              </a:r>
            </a:p>
          </p:txBody>
        </p:sp>
        <p:sp>
          <p:nvSpPr>
            <p:cNvPr id="93" name="Блок-схема: перфолента 92"/>
            <p:cNvSpPr/>
            <p:nvPr/>
          </p:nvSpPr>
          <p:spPr>
            <a:xfrm>
              <a:off x="914400" y="5715000"/>
              <a:ext cx="1940789" cy="510183"/>
            </a:xfrm>
            <a:prstGeom prst="flowChartPunchedTap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50" dirty="0" smtClean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Попова Анастасия</a:t>
              </a:r>
              <a:endParaRPr lang="ru-RU" sz="14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4" name="Волна 93"/>
            <p:cNvSpPr/>
            <p:nvPr/>
          </p:nvSpPr>
          <p:spPr>
            <a:xfrm>
              <a:off x="2057400" y="6246614"/>
              <a:ext cx="2192460" cy="611386"/>
            </a:xfrm>
            <a:prstGeom prst="wav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50" dirty="0" err="1" smtClean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Кузьминчук</a:t>
              </a:r>
              <a:r>
                <a:rPr lang="ru-RU" sz="1400" b="1" spc="50" dirty="0" smtClean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Дмитрий</a:t>
              </a:r>
              <a:endParaRPr lang="ru-RU" sz="14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5" name="Стрелка вниз 94"/>
            <p:cNvSpPr/>
            <p:nvPr/>
          </p:nvSpPr>
          <p:spPr>
            <a:xfrm flipH="1">
              <a:off x="3048000" y="3886200"/>
              <a:ext cx="196975" cy="262491"/>
            </a:xfrm>
            <a:prstGeom prst="downArrow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Стрелка вниз 95"/>
            <p:cNvSpPr/>
            <p:nvPr/>
          </p:nvSpPr>
          <p:spPr>
            <a:xfrm>
              <a:off x="2262731" y="5378689"/>
              <a:ext cx="196974" cy="262491"/>
            </a:xfrm>
            <a:prstGeom prst="downArrow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Стрелка вниз 96"/>
            <p:cNvSpPr/>
            <p:nvPr/>
          </p:nvSpPr>
          <p:spPr>
            <a:xfrm>
              <a:off x="3772868" y="5378689"/>
              <a:ext cx="196975" cy="262491"/>
            </a:xfrm>
            <a:prstGeom prst="downArrow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Блок-схема: перфолента 97"/>
            <p:cNvSpPr/>
            <p:nvPr/>
          </p:nvSpPr>
          <p:spPr>
            <a:xfrm>
              <a:off x="3224390" y="5715000"/>
              <a:ext cx="1740413" cy="510183"/>
            </a:xfrm>
            <a:prstGeom prst="flowChartPunchedTape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spc="50" dirty="0" err="1" smtClean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Скрипова</a:t>
              </a:r>
              <a:r>
                <a:rPr lang="ru-RU" sz="1400" b="1" spc="50" dirty="0" smtClean="0">
                  <a:ln w="11430"/>
                  <a:solidFill>
                    <a:srgbClr val="0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Дарья</a:t>
              </a:r>
              <a:endParaRPr lang="ru-RU" sz="14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01" name="Прямоугольник 100"/>
          <p:cNvSpPr/>
          <p:nvPr/>
        </p:nvSpPr>
        <p:spPr>
          <a:xfrm>
            <a:off x="5004048" y="1340768"/>
            <a:ext cx="2802947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2010-2011 </a:t>
            </a:r>
            <a:r>
              <a:rPr lang="ru-RU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учебный год</a:t>
            </a:r>
          </a:p>
        </p:txBody>
      </p:sp>
      <p:pic>
        <p:nvPicPr>
          <p:cNvPr id="102" name="Picture 5" descr="H:\дипломы 2011-2012\Сканировать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1101061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" name="Picture 6" descr="H:\дипломы 2011-2012\Сканировать1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506" y="5301208"/>
            <a:ext cx="1101061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4" name="Picture 7" descr="H:\дипломы 2011-2012\МИНОБР Стрельникова Екатерина Сергеев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5334000"/>
            <a:ext cx="1108364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2267744" y="5334001"/>
            <a:ext cx="1077868" cy="152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8" name="Picture 10" descr="H:\2012-03-22\Сканировать10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2906" y="5301208"/>
            <a:ext cx="1101061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5" name="Picture 8" descr="H:\дипломы новые\d-110-4425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81501" y="5301208"/>
            <a:ext cx="1113706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1" name="Рисунок 15" descr="1111.jpe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91138" y="5301208"/>
            <a:ext cx="1066439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0" name="Рисунок 21" descr="Изображение 013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1446" y="5301208"/>
            <a:ext cx="1065550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5284702"/>
            <a:ext cx="1098788" cy="1573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7" name="Рисунок 18"/>
          <p:cNvPicPr>
            <a:picLocks noChangeAspect="1" noChangeArrowheads="1"/>
          </p:cNvPicPr>
          <p:nvPr/>
        </p:nvPicPr>
        <p:blipFill>
          <a:blip r:embed="rId13" cstate="print"/>
          <a:srcRect l="3030" t="1923"/>
          <a:stretch>
            <a:fillRect/>
          </a:stretch>
        </p:blipFill>
        <p:spPr bwMode="auto">
          <a:xfrm>
            <a:off x="7991856" y="5257800"/>
            <a:ext cx="1152144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Распространение педагогического опыта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17008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Блок-схема: карточка 20"/>
          <p:cNvSpPr/>
          <p:nvPr/>
        </p:nvSpPr>
        <p:spPr>
          <a:xfrm>
            <a:off x="323528" y="1556792"/>
            <a:ext cx="2592288" cy="3744416"/>
          </a:xfrm>
          <a:prstGeom prst="flowChartPunchedCard">
            <a:avLst/>
          </a:prstGeom>
          <a:solidFill>
            <a:schemeClr val="bg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карточка 21"/>
          <p:cNvSpPr/>
          <p:nvPr/>
        </p:nvSpPr>
        <p:spPr>
          <a:xfrm>
            <a:off x="3275856" y="1556792"/>
            <a:ext cx="2592288" cy="3744416"/>
          </a:xfrm>
          <a:prstGeom prst="flowChartPunchedCard">
            <a:avLst/>
          </a:prstGeom>
          <a:solidFill>
            <a:srgbClr val="4DA35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карточка 22"/>
          <p:cNvSpPr/>
          <p:nvPr/>
        </p:nvSpPr>
        <p:spPr>
          <a:xfrm>
            <a:off x="6228184" y="1556792"/>
            <a:ext cx="2592288" cy="3744416"/>
          </a:xfrm>
          <a:prstGeom prst="flowChartPunchedCard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3528" y="2204864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Выступления на методических объединениях, </a:t>
            </a:r>
          </a:p>
          <a:p>
            <a:pPr algn="ctr"/>
            <a:r>
              <a:rPr lang="ru-RU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семинарах</a:t>
            </a:r>
            <a:r>
              <a:rPr lang="ru-RU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конференциях</a:t>
            </a:r>
            <a:r>
              <a:rPr lang="ru-RU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муниципального </a:t>
            </a:r>
            <a:r>
              <a:rPr lang="ru-RU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ru-RU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3)</a:t>
            </a:r>
          </a:p>
          <a:p>
            <a:pPr algn="ctr"/>
            <a:r>
              <a:rPr lang="ru-RU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регионального уровней (3)</a:t>
            </a:r>
            <a:endParaRPr lang="ru-RU" b="1" cap="none" spc="50" dirty="0" smtClean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203848" y="2204864"/>
            <a:ext cx="28083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ru-RU" sz="1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Участие в работе сетевых педагогических сообществ: </a:t>
            </a:r>
          </a:p>
          <a:p>
            <a:pPr lvl="0" algn="ctr"/>
            <a:r>
              <a:rPr lang="ru-RU" sz="1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«Учительский портал», «</a:t>
            </a:r>
            <a:r>
              <a:rPr lang="ru-RU" sz="1600" b="1" spc="50" dirty="0" err="1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Завуч.инфо</a:t>
            </a:r>
            <a:r>
              <a:rPr lang="ru-RU" sz="1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», «Открытый класс», </a:t>
            </a:r>
          </a:p>
          <a:p>
            <a:pPr lvl="0" algn="ctr"/>
            <a:r>
              <a:rPr lang="ru-RU" sz="1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 школу</a:t>
            </a:r>
            <a:r>
              <a:rPr lang="ru-RU" sz="1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lvl="0" algn="ctr"/>
            <a:endParaRPr lang="ru-RU" sz="1600" b="1" spc="50" dirty="0">
              <a:ln w="11430">
                <a:solidFill>
                  <a:sysClr val="windowText" lastClr="00000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buFont typeface="Wingdings" pitchFamily="2" charset="2"/>
              <a:buChar char="Ø"/>
            </a:pPr>
            <a:r>
              <a:rPr lang="ru-RU" sz="16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Мой сайт </a:t>
            </a:r>
            <a:endParaRPr lang="ru-RU" sz="1600" b="1" spc="50" dirty="0" smtClean="0">
              <a:ln w="11430">
                <a:solidFill>
                  <a:sysClr val="windowText" lastClr="00000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/>
            <a:r>
              <a:rPr lang="en-US" sz="14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</a:t>
            </a:r>
            <a:r>
              <a:rPr lang="en-US" sz="1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r>
              <a:rPr lang="ru-RU" sz="1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//</a:t>
            </a:r>
            <a:r>
              <a:rPr lang="en-US" sz="1400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galina-1070.ucoz.ru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4168" y="2132856"/>
            <a:ext cx="2880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  <a:buFont typeface="Wingdings" pitchFamily="2" charset="2"/>
              <a:buChar char="Ш"/>
            </a:pPr>
            <a:r>
              <a:rPr lang="ru-RU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Разработка элективных </a:t>
            </a:r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курсов (5)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spcBef>
                <a:spcPct val="50000"/>
              </a:spcBef>
              <a:buFont typeface="Wingdings" pitchFamily="2" charset="2"/>
              <a:buChar char="Ш"/>
            </a:pPr>
            <a:r>
              <a:rPr lang="ru-RU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Разработка факультативных курсов (2</a:t>
            </a:r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spcBef>
                <a:spcPct val="50000"/>
              </a:spcBef>
              <a:buFont typeface="Wingdings" pitchFamily="2" charset="2"/>
              <a:buChar char="Ш"/>
            </a:pPr>
            <a:r>
              <a:rPr lang="ru-RU" b="1" spc="50" dirty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Публикации в сборниках  (12) и в сети Интернет (</a:t>
            </a:r>
            <a:r>
              <a:rPr lang="ru-RU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20)</a:t>
            </a:r>
            <a:endParaRPr lang="ru-RU" b="1" spc="50" dirty="0">
              <a:ln w="11430">
                <a:solidFill>
                  <a:sysClr val="windowText" lastClr="000000"/>
                </a:solidFill>
              </a:ln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27" name="Picture 9" descr="C:\Documents and Settings\Галина\Мои документы\Мои рисунки\Изображение\Изображение 06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4063" t="1476" r="34991" b="32108"/>
          <a:stretch>
            <a:fillRect/>
          </a:stretch>
        </p:blipFill>
        <p:spPr bwMode="auto">
          <a:xfrm rot="943915">
            <a:off x="7669768" y="4921276"/>
            <a:ext cx="1204824" cy="1807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 descr="C:\Documents and Settings\Галина\Мои документы\Мои рисунки\Изображение\Изображение 05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5734" r="7257" b="5382"/>
          <a:stretch>
            <a:fillRect/>
          </a:stretch>
        </p:blipFill>
        <p:spPr bwMode="auto">
          <a:xfrm rot="20716234">
            <a:off x="197733" y="4995793"/>
            <a:ext cx="1307227" cy="1724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4" descr="C:\Documents and Settings\Галина\Мои документы\Мои рисунки\Изображение\Изображение 055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3128" t="2274" r="6152" b="2274"/>
          <a:stretch>
            <a:fillRect/>
          </a:stretch>
        </p:blipFill>
        <p:spPr bwMode="auto">
          <a:xfrm rot="842575">
            <a:off x="1894151" y="4908322"/>
            <a:ext cx="1260143" cy="1824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" descr="C:\Documents and Settings\Галина\Мои документы\Мои рисунки\Изображение\Изображение 053.jp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r="5127"/>
          <a:stretch>
            <a:fillRect/>
          </a:stretch>
        </p:blipFill>
        <p:spPr bwMode="auto">
          <a:xfrm>
            <a:off x="1135110" y="5090293"/>
            <a:ext cx="1123194" cy="16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10" descr="C:\Documents and Settings\Галина\Мои документы\Мои рисунки\Изображение\Изображение 067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r="40204" b="32590"/>
          <a:stretch>
            <a:fillRect/>
          </a:stretch>
        </p:blipFill>
        <p:spPr bwMode="auto">
          <a:xfrm>
            <a:off x="6732240" y="4797152"/>
            <a:ext cx="1235291" cy="1916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5" descr="C:\Documents and Settings\Галина\Мои документы\Мои рисунки\Изображение\Изображение 058.jp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 r="2991"/>
          <a:stretch>
            <a:fillRect/>
          </a:stretch>
        </p:blipFill>
        <p:spPr bwMode="auto">
          <a:xfrm rot="20352548">
            <a:off x="3133730" y="5038393"/>
            <a:ext cx="1174383" cy="1665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8" descr="C:\Documents and Settings\Галина\Мои документы\Мои рисунки\Изображение\Изображение 065.jp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 r="38638" b="31892"/>
          <a:stretch>
            <a:fillRect/>
          </a:stretch>
        </p:blipFill>
        <p:spPr bwMode="auto">
          <a:xfrm rot="20800982">
            <a:off x="5923055" y="4871914"/>
            <a:ext cx="1224479" cy="187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" descr="C:\Documents and Settings\Галина\Мои документы\Мои рисунки\Изображение\Изображение 052.jp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 t="2077" r="8571" b="2438"/>
          <a:stretch>
            <a:fillRect/>
          </a:stretch>
        </p:blipFill>
        <p:spPr bwMode="auto">
          <a:xfrm rot="1144893">
            <a:off x="4673487" y="5010513"/>
            <a:ext cx="1183217" cy="1700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07904" y="5633864"/>
            <a:ext cx="153017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36795">
  <a:themeElements>
    <a:clrScheme name="GD_BusPres_01_TP01136794  3">
      <a:dk1>
        <a:srgbClr val="152A83"/>
      </a:dk1>
      <a:lt1>
        <a:srgbClr val="FFFFFF"/>
      </a:lt1>
      <a:dk2>
        <a:srgbClr val="0066CC"/>
      </a:dk2>
      <a:lt2>
        <a:srgbClr val="9CD5F4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GD_BusPres_01_TP01136794 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D_BusPres_01_TP01136794 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D_BusPres_01_TP01136794  3">
        <a:dk1>
          <a:srgbClr val="152A83"/>
        </a:dk1>
        <a:lt1>
          <a:srgbClr val="FFFFFF"/>
        </a:lt1>
        <a:dk2>
          <a:srgbClr val="0066CC"/>
        </a:dk2>
        <a:lt2>
          <a:srgbClr val="9CD5F4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01136795</Template>
  <TotalTime>275</TotalTime>
  <Words>284</Words>
  <Application>Microsoft Office PowerPoint</Application>
  <PresentationFormat>Экран (4:3)</PresentationFormat>
  <Paragraphs>78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01136795</vt:lpstr>
      <vt:lpstr>Публичная презентация результатов педагогической деятельности  и  инновационной работы по теме:</vt:lpstr>
      <vt:lpstr>Цель педагогической деятельности</vt:lpstr>
      <vt:lpstr>Образовательные технологии, используемые в работе</vt:lpstr>
      <vt:lpstr>Слайд 4</vt:lpstr>
      <vt:lpstr>Слайд 5</vt:lpstr>
      <vt:lpstr>Результаты  педагогической деятельности</vt:lpstr>
      <vt:lpstr>Распространение педагогического опыта</vt:lpstr>
    </vt:vector>
  </TitlesOfParts>
  <Manager/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subject/>
  <dc:creator>Галина</dc:creator>
  <cp:keywords/>
  <dc:description/>
  <cp:lastModifiedBy>Галина</cp:lastModifiedBy>
  <cp:revision>26</cp:revision>
  <dcterms:created xsi:type="dcterms:W3CDTF">2012-03-26T13:42:30Z</dcterms:created>
  <dcterms:modified xsi:type="dcterms:W3CDTF">2012-03-26T18:53:48Z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TC011367951049</vt:lpwstr>
  </property>
</Properties>
</file>